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8" r:id="rId10"/>
    <p:sldId id="265" r:id="rId11"/>
    <p:sldId id="266" r:id="rId12"/>
    <p:sldId id="269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CEFAA2-D9A9-40B0-9A30-124450225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GLAGOLSKI NAKLON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EB363B2-5484-4366-AA25-593A3530D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275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236606B-FF0E-4429-84CA-FE7DFEB2FF39}"/>
              </a:ext>
            </a:extLst>
          </p:cNvPr>
          <p:cNvSpPr txBox="1"/>
          <p:nvPr/>
        </p:nvSpPr>
        <p:spPr>
          <a:xfrm>
            <a:off x="4162927" y="782052"/>
            <a:ext cx="629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Pogojni naklon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BF77075-5F49-44D4-9713-888B28275856}"/>
              </a:ext>
            </a:extLst>
          </p:cNvPr>
          <p:cNvSpPr txBox="1"/>
          <p:nvPr/>
        </p:nvSpPr>
        <p:spPr>
          <a:xfrm>
            <a:off x="938464" y="1708485"/>
            <a:ext cx="10623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Pogojni naklon </a:t>
            </a:r>
            <a:r>
              <a:rPr lang="sl-SI" sz="2400" b="1" dirty="0"/>
              <a:t>je glagolska oblika, s katero izražamo dejanje, ki bi se  pod določenimi pogoji lahko uresničilo, torej izražamo </a:t>
            </a:r>
            <a:r>
              <a:rPr lang="sl-SI" sz="2400" b="1" dirty="0">
                <a:solidFill>
                  <a:srgbClr val="C00000"/>
                </a:solidFill>
              </a:rPr>
              <a:t>pogoj</a:t>
            </a:r>
            <a:r>
              <a:rPr lang="sl-SI" sz="2400" b="1" dirty="0"/>
              <a:t>. S tem naklonom pogosto izražamo tudi naše </a:t>
            </a:r>
            <a:r>
              <a:rPr lang="sl-SI" sz="2400" b="1" dirty="0">
                <a:solidFill>
                  <a:srgbClr val="C00000"/>
                </a:solidFill>
              </a:rPr>
              <a:t>želje</a:t>
            </a:r>
            <a:r>
              <a:rPr lang="sl-SI" sz="2400" b="1" dirty="0"/>
              <a:t>.</a:t>
            </a:r>
          </a:p>
          <a:p>
            <a:endParaRPr lang="sl-SI" sz="2400" b="1" dirty="0"/>
          </a:p>
          <a:p>
            <a:r>
              <a:rPr lang="sl-SI" sz="2400" b="1" dirty="0"/>
              <a:t>Če </a:t>
            </a:r>
            <a:r>
              <a:rPr lang="sl-SI" sz="2400" b="1" dirty="0">
                <a:solidFill>
                  <a:srgbClr val="C00000"/>
                </a:solidFill>
              </a:rPr>
              <a:t>bi deževalo</a:t>
            </a:r>
            <a:r>
              <a:rPr lang="sl-SI" sz="2400" b="1" dirty="0"/>
              <a:t>, ne </a:t>
            </a:r>
            <a:r>
              <a:rPr lang="sl-SI" sz="2400" b="1" dirty="0">
                <a:solidFill>
                  <a:srgbClr val="C00000"/>
                </a:solidFill>
              </a:rPr>
              <a:t>bi prišlo </a:t>
            </a:r>
            <a:r>
              <a:rPr lang="sl-SI" sz="2400" b="1" dirty="0"/>
              <a:t>do suše.</a:t>
            </a:r>
          </a:p>
          <a:p>
            <a:r>
              <a:rPr lang="sl-SI" sz="2400" b="1" dirty="0"/>
              <a:t>Če </a:t>
            </a:r>
            <a:r>
              <a:rPr lang="sl-SI" sz="2400" b="1" dirty="0">
                <a:solidFill>
                  <a:srgbClr val="C00000"/>
                </a:solidFill>
              </a:rPr>
              <a:t>bi imel </a:t>
            </a:r>
            <a:r>
              <a:rPr lang="sl-SI" sz="2400" b="1" dirty="0"/>
              <a:t>veliko denarja, </a:t>
            </a:r>
            <a:r>
              <a:rPr lang="sl-SI" sz="2400" b="1" dirty="0">
                <a:solidFill>
                  <a:srgbClr val="C00000"/>
                </a:solidFill>
              </a:rPr>
              <a:t>bi</a:t>
            </a:r>
            <a:r>
              <a:rPr lang="sl-SI" sz="2400" b="1" dirty="0"/>
              <a:t> si </a:t>
            </a:r>
            <a:r>
              <a:rPr lang="sl-SI" sz="2400" b="1" dirty="0">
                <a:solidFill>
                  <a:srgbClr val="C00000"/>
                </a:solidFill>
              </a:rPr>
              <a:t>privoščil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/>
              <a:t>potovanje okoli sveta.</a:t>
            </a:r>
          </a:p>
          <a:p>
            <a:r>
              <a:rPr lang="sl-SI" sz="2400" b="1" dirty="0"/>
              <a:t>Rad </a:t>
            </a:r>
            <a:r>
              <a:rPr lang="sl-SI" sz="2400" b="1" dirty="0">
                <a:solidFill>
                  <a:srgbClr val="C00000"/>
                </a:solidFill>
              </a:rPr>
              <a:t>bi postal </a:t>
            </a:r>
            <a:r>
              <a:rPr lang="sl-SI" sz="2400" b="1" dirty="0"/>
              <a:t>astronavt.</a:t>
            </a:r>
          </a:p>
          <a:p>
            <a:endParaRPr lang="sl-SI" sz="2400" b="1" dirty="0"/>
          </a:p>
        </p:txBody>
      </p:sp>
      <p:pic>
        <p:nvPicPr>
          <p:cNvPr id="5" name="Slika 4" descr="Slika, ki vsebuje besede notranji, miza, majhno, sedeče&#10;&#10;Opis je samodejno ustvarjen">
            <a:extLst>
              <a:ext uri="{FF2B5EF4-FFF2-40B4-BE49-F238E27FC236}">
                <a16:creationId xmlns:a16="http://schemas.microsoft.com/office/drawing/2014/main" id="{BAD75DDE-4EB2-4010-8B10-4442C7E97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569" y="4050825"/>
            <a:ext cx="3791065" cy="23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779E2A-6C54-459E-8750-7ECC3323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74558"/>
            <a:ext cx="10058400" cy="1431758"/>
          </a:xfrm>
        </p:spPr>
        <p:txBody>
          <a:bodyPr>
            <a:normAutofit fontScale="90000"/>
          </a:bodyPr>
          <a:lstStyle/>
          <a:p>
            <a:r>
              <a:rPr lang="sl-SI" sz="2700" b="1" dirty="0"/>
              <a:t>Tudi pogojni naklon ne obstaja v vseh časih, pravzaprav ga uporabljamo samo še v sedanjiku. Obstaja še v pretekliku, toda ta oblika izginja iz sodobne slovenščine. Pogojni naklon tvorimo z besedico </a:t>
            </a:r>
            <a:r>
              <a:rPr lang="sl-SI" sz="2700" b="1" dirty="0">
                <a:solidFill>
                  <a:srgbClr val="FF0000"/>
                </a:solidFill>
              </a:rPr>
              <a:t>BI + deležnik na-L</a:t>
            </a:r>
            <a:r>
              <a:rPr lang="sl-SI" sz="2700" b="1" dirty="0"/>
              <a:t>.</a:t>
            </a:r>
            <a:br>
              <a:rPr lang="sl-SI" sz="2700" b="1" dirty="0"/>
            </a:br>
            <a:br>
              <a:rPr lang="sl-SI" sz="2700" b="1" dirty="0"/>
            </a:br>
            <a:r>
              <a:rPr lang="sl-SI" sz="2700" b="1" dirty="0"/>
              <a:t>Spregaj glagol BITI še v pogojnem naklonu.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FE73935-56A4-423D-9578-B7E1D89E0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13909"/>
              </p:ext>
            </p:extLst>
          </p:nvPr>
        </p:nvGraphicFramePr>
        <p:xfrm>
          <a:off x="1066800" y="2839453"/>
          <a:ext cx="9721517" cy="291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717">
                  <a:extLst>
                    <a:ext uri="{9D8B030D-6E8A-4147-A177-3AD203B41FA5}">
                      <a16:colId xmlns:a16="http://schemas.microsoft.com/office/drawing/2014/main" val="363760272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605625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00513381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73468582"/>
                    </a:ext>
                  </a:extLst>
                </a:gridCol>
              </a:tblGrid>
              <a:tr h="555204">
                <a:tc rowSpan="2">
                  <a:txBody>
                    <a:bodyPr/>
                    <a:lstStyle/>
                    <a:p>
                      <a:r>
                        <a:rPr lang="sl-SI" dirty="0"/>
                        <a:t>OSEBA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l-SI" dirty="0"/>
                        <a:t>                                                 ŠTEVILO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07146"/>
                  </a:ext>
                </a:extLst>
              </a:tr>
              <a:tr h="690826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EDNINA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DVOJINA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MNOŽINA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1659"/>
                  </a:ext>
                </a:extLst>
              </a:tr>
              <a:tr h="55520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sl-SI" dirty="0"/>
                        <a:t>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918044"/>
                  </a:ext>
                </a:extLst>
              </a:tr>
              <a:tr h="555204">
                <a:tc>
                  <a:txBody>
                    <a:bodyPr/>
                    <a:lstStyle/>
                    <a:p>
                      <a:r>
                        <a:rPr lang="sl-SI" dirty="0"/>
                        <a:t>2.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282445"/>
                  </a:ext>
                </a:extLst>
              </a:tr>
              <a:tr h="555204">
                <a:tc>
                  <a:txBody>
                    <a:bodyPr/>
                    <a:lstStyle/>
                    <a:p>
                      <a:r>
                        <a:rPr lang="sl-SI" dirty="0"/>
                        <a:t>3.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60695"/>
                  </a:ext>
                </a:extLst>
              </a:tr>
            </a:tbl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1927C5A-4790-4F4A-89BC-3479F7D86E40}"/>
              </a:ext>
            </a:extLst>
          </p:cNvPr>
          <p:cNvSpPr txBox="1"/>
          <p:nvPr/>
        </p:nvSpPr>
        <p:spPr>
          <a:xfrm>
            <a:off x="1195136" y="5897160"/>
            <a:ext cx="980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Si dobro pogledal glagole? Vsi imajo ob sebi besedico BI. Po tej besedici boš prepoznal pogojni naklon. NIKOLI JE NE SMEŠ POZABITI IZPISATI!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3FFC65C-C603-42D8-9DB1-B3A1394B0150}"/>
              </a:ext>
            </a:extLst>
          </p:cNvPr>
          <p:cNvSpPr txBox="1"/>
          <p:nvPr/>
        </p:nvSpPr>
        <p:spPr>
          <a:xfrm>
            <a:off x="3776870" y="3815320"/>
            <a:ext cx="6626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dirty="0"/>
              <a:t>bi bil                                 bi bila                                   bi bili                             </a:t>
            </a:r>
          </a:p>
          <a:p>
            <a:r>
              <a:rPr lang="sl-SI" dirty="0"/>
              <a:t>       </a:t>
            </a:r>
          </a:p>
          <a:p>
            <a:r>
              <a:rPr lang="sl-SI" dirty="0"/>
              <a:t>bi bil                                 bi bila                                   bi bili</a:t>
            </a:r>
          </a:p>
          <a:p>
            <a:endParaRPr lang="sl-SI" dirty="0"/>
          </a:p>
          <a:p>
            <a:r>
              <a:rPr lang="sl-SI" dirty="0"/>
              <a:t>bi bil                                 bi bila                                   bi bili</a:t>
            </a:r>
          </a:p>
          <a:p>
            <a:r>
              <a:rPr lang="sl-SI" dirty="0"/>
              <a:t> 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12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29393A-41F8-4F17-92F6-620DA9ED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400" b="1" dirty="0">
                <a:solidFill>
                  <a:schemeClr val="tx1"/>
                </a:solidFill>
              </a:rPr>
              <a:t>Preden začneš z vajami v delovnem zvezku, ki se navezujejo na glagolski naklon, preveri svoje znanje.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C6E2499-075C-470A-B656-FC452CC7D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782218"/>
              </p:ext>
            </p:extLst>
          </p:nvPr>
        </p:nvGraphicFramePr>
        <p:xfrm>
          <a:off x="1060174" y="3832886"/>
          <a:ext cx="10065026" cy="229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428">
                  <a:extLst>
                    <a:ext uri="{9D8B030D-6E8A-4147-A177-3AD203B41FA5}">
                      <a16:colId xmlns:a16="http://schemas.microsoft.com/office/drawing/2014/main" val="340701960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7331725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969856614"/>
                    </a:ext>
                  </a:extLst>
                </a:gridCol>
              </a:tblGrid>
              <a:tr h="553584">
                <a:tc>
                  <a:txBody>
                    <a:bodyPr/>
                    <a:lstStyle/>
                    <a:p>
                      <a:r>
                        <a:rPr lang="sl-SI" dirty="0"/>
                        <a:t>povedni naklon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velelni naklon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pogojni naklon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918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84713"/>
                  </a:ext>
                </a:extLst>
              </a:tr>
            </a:tbl>
          </a:graphicData>
        </a:graphic>
      </p:graphicFrame>
      <p:sp>
        <p:nvSpPr>
          <p:cNvPr id="6" name="Pravokotnik 5">
            <a:extLst>
              <a:ext uri="{FF2B5EF4-FFF2-40B4-BE49-F238E27FC236}">
                <a16:creationId xmlns:a16="http://schemas.microsoft.com/office/drawing/2014/main" id="{12CCEE82-6FAB-4FD6-8F6C-96EA2911676B}"/>
              </a:ext>
            </a:extLst>
          </p:cNvPr>
          <p:cNvSpPr/>
          <p:nvPr/>
        </p:nvSpPr>
        <p:spPr>
          <a:xfrm>
            <a:off x="901148" y="1769378"/>
            <a:ext cx="1091979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sl-SI" sz="2400" b="1" dirty="0">
              <a:latin typeface="Microsoft Sans Serif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b="1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Glagole iz spodnjih povedi razvrsti na ustrezno mesto v tabeli. Tabelo prepiši v zvezek.</a:t>
            </a:r>
          </a:p>
          <a:p>
            <a:pPr>
              <a:spcAft>
                <a:spcPts val="0"/>
              </a:spcAft>
            </a:pPr>
            <a:endParaRPr lang="sl-SI" sz="2000" b="1" i="1" dirty="0">
              <a:latin typeface="Microsoft Sans Serif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i="1" dirty="0">
                <a:latin typeface="Microsoft Sans Serif" panose="020B0604020202020204" pitchFamily="34" charset="0"/>
                <a:ea typeface="Times New Roman" panose="02020603050405020304" pitchFamily="18" charset="0"/>
              </a:rPr>
              <a:t>Ne strizi  z ušesi! Danes ne bom delala. Veselite se z menoj, sosed. Pišemo v zvezke. Pišimo brez napak. No, steci že! Le zakaj bi se odločil za ta poklic? Bodi priden! Ali bi malo poklepetali z menoj, Rezka?</a:t>
            </a:r>
            <a:endParaRPr lang="sl-SI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DEAD8F3-1BB3-4053-B1E1-FA370E315AB3}"/>
              </a:ext>
            </a:extLst>
          </p:cNvPr>
          <p:cNvSpPr txBox="1"/>
          <p:nvPr/>
        </p:nvSpPr>
        <p:spPr>
          <a:xfrm>
            <a:off x="1066800" y="4598504"/>
            <a:ext cx="9919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bom delala                                           strizi                                              bi se odločil</a:t>
            </a:r>
          </a:p>
          <a:p>
            <a:r>
              <a:rPr lang="sl-SI" dirty="0"/>
              <a:t> pišemo                                                   veselite se                                  bi poklepetali</a:t>
            </a:r>
          </a:p>
          <a:p>
            <a:r>
              <a:rPr lang="sl-SI" dirty="0"/>
              <a:t>                                                                 pišimo</a:t>
            </a:r>
          </a:p>
          <a:p>
            <a:r>
              <a:rPr lang="sl-SI" dirty="0"/>
              <a:t>                                                                 steci</a:t>
            </a:r>
          </a:p>
          <a:p>
            <a:r>
              <a:rPr lang="sl-SI" dirty="0"/>
              <a:t>                                                                 bodi </a:t>
            </a:r>
          </a:p>
        </p:txBody>
      </p:sp>
    </p:spTree>
    <p:extLst>
      <p:ext uri="{BB962C8B-B14F-4D97-AF65-F5344CB8AC3E}">
        <p14:creationId xmlns:p14="http://schemas.microsoft.com/office/powerpoint/2010/main" val="194190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A47D74D-5DAC-4649-9D18-2B5C053694F2}"/>
              </a:ext>
            </a:extLst>
          </p:cNvPr>
          <p:cNvSpPr txBox="1"/>
          <p:nvPr/>
        </p:nvSpPr>
        <p:spPr>
          <a:xfrm>
            <a:off x="1023170" y="880835"/>
            <a:ext cx="1033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Nalogo reši v zvezek</a:t>
            </a:r>
            <a:r>
              <a:rPr lang="sl-SI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DD397D-B018-4BAA-8D4F-1B9BA6C055F3}"/>
              </a:ext>
            </a:extLst>
          </p:cNvPr>
          <p:cNvSpPr txBox="1"/>
          <p:nvPr/>
        </p:nvSpPr>
        <p:spPr>
          <a:xfrm>
            <a:off x="1139687" y="1840760"/>
            <a:ext cx="99126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Nedoločnike pretvori v velelnike za 2. osebo ednine. 					    </a:t>
            </a:r>
            <a:endParaRPr lang="sl-SI" sz="2000" dirty="0"/>
          </a:p>
          <a:p>
            <a:r>
              <a:rPr lang="sl-SI" sz="2000" b="1" dirty="0"/>
              <a:t> </a:t>
            </a:r>
            <a:endParaRPr lang="sl-SI" sz="2000" dirty="0"/>
          </a:p>
          <a:p>
            <a:r>
              <a:rPr lang="sl-SI" sz="2000" dirty="0"/>
              <a:t>striči _________________</a:t>
            </a:r>
          </a:p>
          <a:p>
            <a:endParaRPr lang="sl-SI" sz="2000" dirty="0"/>
          </a:p>
          <a:p>
            <a:r>
              <a:rPr lang="sl-SI" sz="2000" dirty="0"/>
              <a:t>iti ________________   </a:t>
            </a:r>
          </a:p>
          <a:p>
            <a:endParaRPr lang="sl-SI" sz="2000" dirty="0"/>
          </a:p>
          <a:p>
            <a:r>
              <a:rPr lang="sl-SI" sz="2000" dirty="0"/>
              <a:t>kovati __________________</a:t>
            </a:r>
          </a:p>
          <a:p>
            <a:endParaRPr lang="sl-SI" sz="2000" dirty="0"/>
          </a:p>
          <a:p>
            <a:r>
              <a:rPr lang="sl-SI" sz="2000" dirty="0"/>
              <a:t>znajti se ___________________</a:t>
            </a:r>
          </a:p>
          <a:p>
            <a:endParaRPr lang="sl-SI" sz="2000" dirty="0"/>
          </a:p>
          <a:p>
            <a:r>
              <a:rPr lang="sl-SI" sz="2000" dirty="0"/>
              <a:t>vzeti ________________</a:t>
            </a:r>
          </a:p>
          <a:p>
            <a:endParaRPr lang="sl-SI" sz="2000" dirty="0"/>
          </a:p>
          <a:p>
            <a:r>
              <a:rPr lang="sl-SI" sz="2000" dirty="0"/>
              <a:t>peči ________________       </a:t>
            </a:r>
          </a:p>
        </p:txBody>
      </p:sp>
      <p:pic>
        <p:nvPicPr>
          <p:cNvPr id="7" name="Slika 6" descr="Slika, ki vsebuje besede risba, soba&#10;&#10;Opis je samodejno ustvarjen">
            <a:extLst>
              <a:ext uri="{FF2B5EF4-FFF2-40B4-BE49-F238E27FC236}">
                <a16:creationId xmlns:a16="http://schemas.microsoft.com/office/drawing/2014/main" id="{E8BAE395-ECD2-46A0-B455-84856423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769" y="1709530"/>
            <a:ext cx="3536096" cy="420026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D4ADD75-D1F0-4573-A03C-A9256F50C8FD}"/>
              </a:ext>
            </a:extLst>
          </p:cNvPr>
          <p:cNvSpPr txBox="1"/>
          <p:nvPr/>
        </p:nvSpPr>
        <p:spPr>
          <a:xfrm>
            <a:off x="4240697" y="2476853"/>
            <a:ext cx="16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strizi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14586DD-1418-49FE-A076-A3823220A43B}"/>
              </a:ext>
            </a:extLst>
          </p:cNvPr>
          <p:cNvSpPr txBox="1"/>
          <p:nvPr/>
        </p:nvSpPr>
        <p:spPr>
          <a:xfrm>
            <a:off x="3982279" y="3112946"/>
            <a:ext cx="16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pojdi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EF45F11-8842-4CCA-85A3-633ABBED115C}"/>
              </a:ext>
            </a:extLst>
          </p:cNvPr>
          <p:cNvSpPr txBox="1"/>
          <p:nvPr/>
        </p:nvSpPr>
        <p:spPr>
          <a:xfrm>
            <a:off x="4476298" y="3749039"/>
            <a:ext cx="16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kuj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695557F-4071-4894-8609-CE8D94E1B256}"/>
              </a:ext>
            </a:extLst>
          </p:cNvPr>
          <p:cNvSpPr txBox="1"/>
          <p:nvPr/>
        </p:nvSpPr>
        <p:spPr>
          <a:xfrm>
            <a:off x="4810916" y="4385132"/>
            <a:ext cx="16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znajdi se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D89A455-CC3A-4285-9AEB-EE161EC2B5DA}"/>
              </a:ext>
            </a:extLst>
          </p:cNvPr>
          <p:cNvSpPr txBox="1"/>
          <p:nvPr/>
        </p:nvSpPr>
        <p:spPr>
          <a:xfrm>
            <a:off x="4133946" y="4901971"/>
            <a:ext cx="16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vzemi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65D89EC-5D23-4837-83AA-5050609AFC0D}"/>
              </a:ext>
            </a:extLst>
          </p:cNvPr>
          <p:cNvSpPr txBox="1"/>
          <p:nvPr/>
        </p:nvSpPr>
        <p:spPr>
          <a:xfrm>
            <a:off x="4099347" y="5562826"/>
            <a:ext cx="16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peci</a:t>
            </a:r>
          </a:p>
        </p:txBody>
      </p:sp>
    </p:spTree>
    <p:extLst>
      <p:ext uri="{BB962C8B-B14F-4D97-AF65-F5344CB8AC3E}">
        <p14:creationId xmlns:p14="http://schemas.microsoft.com/office/powerpoint/2010/main" val="18125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596177F-AC6F-49B2-802E-01B6DE46FAC4}"/>
              </a:ext>
            </a:extLst>
          </p:cNvPr>
          <p:cNvSpPr txBox="1"/>
          <p:nvPr/>
        </p:nvSpPr>
        <p:spPr>
          <a:xfrm>
            <a:off x="1364974" y="940904"/>
            <a:ext cx="9806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Za konec (samo za branje)</a:t>
            </a:r>
          </a:p>
          <a:p>
            <a:endParaRPr lang="sl-SI" sz="2800" dirty="0"/>
          </a:p>
          <a:p>
            <a:r>
              <a:rPr lang="sl-SI" sz="2800" i="1" dirty="0"/>
              <a:t>Učiteljica naroči učencu, naj glagolu določi naklon. Učenec jo nekaj časa zmedeno gleda, nato pa vpraša: „Kakšen naklon? A 10-odstotni?“</a:t>
            </a:r>
          </a:p>
        </p:txBody>
      </p:sp>
      <p:pic>
        <p:nvPicPr>
          <p:cNvPr id="9" name="Slika 8" descr="Slika, ki vsebuje besede znak, zunanje, ustavi, ulica&#10;&#10;Opis je samodejno ustvarjen">
            <a:extLst>
              <a:ext uri="{FF2B5EF4-FFF2-40B4-BE49-F238E27FC236}">
                <a16:creationId xmlns:a16="http://schemas.microsoft.com/office/drawing/2014/main" id="{895FF2A2-A6D5-4140-A890-3E33A8D2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34" y="3761337"/>
            <a:ext cx="2788875" cy="2448981"/>
          </a:xfrm>
          <a:prstGeom prst="rect">
            <a:avLst/>
          </a:prstGeom>
        </p:spPr>
      </p:pic>
      <p:pic>
        <p:nvPicPr>
          <p:cNvPr id="11" name="Slika 10" descr="Slika, ki vsebuje besede risba&#10;&#10;Opis je samodejno ustvarjen">
            <a:extLst>
              <a:ext uri="{FF2B5EF4-FFF2-40B4-BE49-F238E27FC236}">
                <a16:creationId xmlns:a16="http://schemas.microsoft.com/office/drawing/2014/main" id="{8FE7E419-44AF-4BE1-B4A5-6A9E87B6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381" y="3187673"/>
            <a:ext cx="2661373" cy="31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6879009-7989-4096-A8B9-8E9766F04052}"/>
              </a:ext>
            </a:extLst>
          </p:cNvPr>
          <p:cNvSpPr txBox="1"/>
          <p:nvPr/>
        </p:nvSpPr>
        <p:spPr>
          <a:xfrm>
            <a:off x="854765" y="761571"/>
            <a:ext cx="104824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V slovenščini poznamo tri različne glagolske naklone, to so:</a:t>
            </a:r>
          </a:p>
          <a:p>
            <a:endParaRPr lang="sl-SI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rgbClr val="0070C0"/>
                </a:solidFill>
              </a:rPr>
              <a:t>povedni naklon,</a:t>
            </a:r>
          </a:p>
          <a:p>
            <a:endParaRPr lang="sl-SI" sz="3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rgbClr val="0070C0"/>
                </a:solidFill>
              </a:rPr>
              <a:t>velelni naklon,</a:t>
            </a:r>
          </a:p>
          <a:p>
            <a:endParaRPr lang="sl-SI" sz="3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rgbClr val="0070C0"/>
                </a:solidFill>
              </a:rPr>
              <a:t>pogojni naklon.</a:t>
            </a:r>
          </a:p>
          <a:p>
            <a:endParaRPr lang="sl-SI" sz="3200" dirty="0">
              <a:solidFill>
                <a:srgbClr val="0070C0"/>
              </a:solidFill>
            </a:endParaRPr>
          </a:p>
          <a:p>
            <a:r>
              <a:rPr lang="sl-SI" sz="3200" dirty="0"/>
              <a:t>Z glagolskim naklonom izražamo odnos do tega, kar povemo. </a:t>
            </a:r>
          </a:p>
        </p:txBody>
      </p:sp>
      <p:sp>
        <p:nvSpPr>
          <p:cNvPr id="5" name="Ni enako 4">
            <a:extLst>
              <a:ext uri="{FF2B5EF4-FFF2-40B4-BE49-F238E27FC236}">
                <a16:creationId xmlns:a16="http://schemas.microsoft.com/office/drawing/2014/main" id="{7D7FE732-1F54-4640-AC5A-2B0AB9EA1B9D}"/>
              </a:ext>
            </a:extLst>
          </p:cNvPr>
          <p:cNvSpPr/>
          <p:nvPr/>
        </p:nvSpPr>
        <p:spPr>
          <a:xfrm>
            <a:off x="4731026" y="3281906"/>
            <a:ext cx="1232452" cy="609600"/>
          </a:xfrm>
          <a:prstGeom prst="mathNot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6" name="Slika 5" descr="Slika, ki vsebuje besede hrana&#10;&#10;Opis je samodejno ustvarjen">
            <a:extLst>
              <a:ext uri="{FF2B5EF4-FFF2-40B4-BE49-F238E27FC236}">
                <a16:creationId xmlns:a16="http://schemas.microsoft.com/office/drawing/2014/main" id="{CE716EC6-C705-478A-97B6-A3610FE76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92" y="1440415"/>
            <a:ext cx="4942943" cy="36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8C1507C-D933-4AD9-8683-E50B9A17FE1D}"/>
              </a:ext>
            </a:extLst>
          </p:cNvPr>
          <p:cNvSpPr txBox="1"/>
          <p:nvPr/>
        </p:nvSpPr>
        <p:spPr>
          <a:xfrm>
            <a:off x="901148" y="1033670"/>
            <a:ext cx="1068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                                                      </a:t>
            </a:r>
            <a:r>
              <a:rPr lang="sl-SI" sz="3600" b="1" dirty="0">
                <a:solidFill>
                  <a:srgbClr val="0070C0"/>
                </a:solidFill>
              </a:rPr>
              <a:t>Povedni naklon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7BF255E-7695-4E14-94A4-AF8DDE310E72}"/>
              </a:ext>
            </a:extLst>
          </p:cNvPr>
          <p:cNvSpPr txBox="1"/>
          <p:nvPr/>
        </p:nvSpPr>
        <p:spPr>
          <a:xfrm>
            <a:off x="1066485" y="2049252"/>
            <a:ext cx="106812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Povedni naklon </a:t>
            </a:r>
            <a:r>
              <a:rPr lang="sl-SI" sz="2400" b="1" dirty="0"/>
              <a:t>je glagolska oblika, s katero </a:t>
            </a:r>
            <a:r>
              <a:rPr lang="sl-SI" sz="2400" b="1" dirty="0">
                <a:solidFill>
                  <a:srgbClr val="C00000"/>
                </a:solidFill>
              </a:rPr>
              <a:t>povemo</a:t>
            </a:r>
            <a:r>
              <a:rPr lang="sl-SI" sz="2400" b="1" dirty="0"/>
              <a:t>, kaj se dogaja, kaj se bo dogajalo, kaj se je dogajalo. To obliko uporabljamo tudi, ko kaj</a:t>
            </a:r>
            <a:r>
              <a:rPr lang="sl-SI" sz="2400" b="1" dirty="0">
                <a:solidFill>
                  <a:srgbClr val="C00000"/>
                </a:solidFill>
              </a:rPr>
              <a:t> zanikamo </a:t>
            </a:r>
            <a:r>
              <a:rPr lang="sl-SI" sz="2400" b="1" dirty="0"/>
              <a:t>ali </a:t>
            </a:r>
            <a:r>
              <a:rPr lang="sl-SI" sz="2400" b="1" dirty="0">
                <a:solidFill>
                  <a:srgbClr val="C00000"/>
                </a:solidFill>
              </a:rPr>
              <a:t>vprašamo</a:t>
            </a:r>
            <a:r>
              <a:rPr lang="sl-SI" sz="2400" b="1" dirty="0"/>
              <a:t>.</a:t>
            </a:r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b="1" dirty="0"/>
              <a:t>Kmalu </a:t>
            </a:r>
            <a:r>
              <a:rPr lang="sl-SI" sz="2400" b="1" dirty="0">
                <a:solidFill>
                  <a:srgbClr val="C00000"/>
                </a:solidFill>
              </a:rPr>
              <a:t>bomo šli </a:t>
            </a:r>
            <a:r>
              <a:rPr lang="sl-SI" sz="2400" b="1" dirty="0"/>
              <a:t>v šolo.</a:t>
            </a:r>
          </a:p>
          <a:p>
            <a:endParaRPr lang="sl-SI" sz="2400" b="1" dirty="0"/>
          </a:p>
          <a:p>
            <a:r>
              <a:rPr lang="sl-SI" sz="2400" b="1" dirty="0"/>
              <a:t>Ne </a:t>
            </a:r>
            <a:r>
              <a:rPr lang="sl-SI" sz="2400" b="1" dirty="0">
                <a:solidFill>
                  <a:srgbClr val="C00000"/>
                </a:solidFill>
              </a:rPr>
              <a:t>bomo šli </a:t>
            </a:r>
            <a:r>
              <a:rPr lang="sl-SI" sz="2400" b="1" dirty="0"/>
              <a:t>še kmalu v šolo.</a:t>
            </a:r>
          </a:p>
          <a:p>
            <a:endParaRPr lang="sl-SI" sz="2400" b="1" dirty="0"/>
          </a:p>
          <a:p>
            <a:r>
              <a:rPr lang="sl-SI" sz="2400" b="1" dirty="0">
                <a:solidFill>
                  <a:srgbClr val="C00000"/>
                </a:solidFill>
              </a:rPr>
              <a:t>Bomo šli </a:t>
            </a:r>
            <a:r>
              <a:rPr lang="sl-SI" sz="2400" b="1" dirty="0"/>
              <a:t>kmalu v šolo?</a:t>
            </a:r>
          </a:p>
          <a:p>
            <a:endParaRPr lang="sl-SI" sz="24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3039F2E-0063-4000-974B-0D427323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74" y="2950029"/>
            <a:ext cx="4731026" cy="34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0D205C-4444-49E8-80B1-31471805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00003"/>
            <a:ext cx="10058400" cy="1103086"/>
          </a:xfrm>
        </p:spPr>
        <p:txBody>
          <a:bodyPr>
            <a:normAutofit fontScale="90000"/>
          </a:bodyPr>
          <a:lstStyle/>
          <a:p>
            <a:r>
              <a:rPr lang="sl-SI" sz="2400" b="1" dirty="0"/>
              <a:t>Povedni naklon uporabljamo najpogosteje in je možen v vseh osebah, številih in časih.</a:t>
            </a:r>
            <a:br>
              <a:rPr lang="sl-SI" sz="2400" b="1" dirty="0"/>
            </a:br>
            <a:br>
              <a:rPr lang="sl-SI" sz="2400" b="1" dirty="0"/>
            </a:br>
            <a:r>
              <a:rPr lang="sl-SI" sz="2700" b="1" dirty="0"/>
              <a:t>Spregaj glagol </a:t>
            </a:r>
            <a:r>
              <a:rPr lang="sl-SI" sz="2400" b="1" dirty="0"/>
              <a:t>BITI v sedanjiku.</a:t>
            </a:r>
            <a:endParaRPr lang="sl-SI" sz="2400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DB722152-2FE8-407B-8C2F-8B17F69D7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433595"/>
              </p:ext>
            </p:extLst>
          </p:nvPr>
        </p:nvGraphicFramePr>
        <p:xfrm>
          <a:off x="1227221" y="2300132"/>
          <a:ext cx="8905272" cy="384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043706537"/>
                    </a:ext>
                  </a:extLst>
                </a:gridCol>
                <a:gridCol w="2526464">
                  <a:extLst>
                    <a:ext uri="{9D8B030D-6E8A-4147-A177-3AD203B41FA5}">
                      <a16:colId xmlns:a16="http://schemas.microsoft.com/office/drawing/2014/main" val="2516589375"/>
                    </a:ext>
                  </a:extLst>
                </a:gridCol>
                <a:gridCol w="2526464">
                  <a:extLst>
                    <a:ext uri="{9D8B030D-6E8A-4147-A177-3AD203B41FA5}">
                      <a16:colId xmlns:a16="http://schemas.microsoft.com/office/drawing/2014/main" val="47597925"/>
                    </a:ext>
                  </a:extLst>
                </a:gridCol>
                <a:gridCol w="2526464">
                  <a:extLst>
                    <a:ext uri="{9D8B030D-6E8A-4147-A177-3AD203B41FA5}">
                      <a16:colId xmlns:a16="http://schemas.microsoft.com/office/drawing/2014/main" val="1853687558"/>
                    </a:ext>
                  </a:extLst>
                </a:gridCol>
              </a:tblGrid>
              <a:tr h="769257">
                <a:tc rowSpan="2">
                  <a:txBody>
                    <a:bodyPr/>
                    <a:lstStyle/>
                    <a:p>
                      <a:r>
                        <a:rPr lang="sl-SI" dirty="0"/>
                        <a:t>OSEBA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l-SI" dirty="0"/>
                        <a:t>                                           ŠTEVILO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8908"/>
                  </a:ext>
                </a:extLst>
              </a:tr>
              <a:tr h="769257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EDNINA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DVOJINA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MNOŽINA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94996"/>
                  </a:ext>
                </a:extLst>
              </a:tr>
              <a:tr h="76925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sl-SI" dirty="0"/>
                        <a:t>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3251"/>
                  </a:ext>
                </a:extLst>
              </a:tr>
              <a:tr h="769257">
                <a:tc>
                  <a:txBody>
                    <a:bodyPr/>
                    <a:lstStyle/>
                    <a:p>
                      <a:r>
                        <a:rPr lang="sl-SI" dirty="0"/>
                        <a:t>2. 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59219"/>
                  </a:ext>
                </a:extLst>
              </a:tr>
              <a:tr h="769257">
                <a:tc>
                  <a:txBody>
                    <a:bodyPr/>
                    <a:lstStyle/>
                    <a:p>
                      <a:r>
                        <a:rPr lang="sl-SI" dirty="0"/>
                        <a:t>3.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6141"/>
                  </a:ext>
                </a:extLst>
              </a:tr>
            </a:tbl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EEB6A5B-336B-4AC7-A8BB-90C9F3A658E5}"/>
              </a:ext>
            </a:extLst>
          </p:cNvPr>
          <p:cNvSpPr txBox="1"/>
          <p:nvPr/>
        </p:nvSpPr>
        <p:spPr>
          <a:xfrm>
            <a:off x="3286539" y="3853942"/>
            <a:ext cx="6626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sem                                  sva                              smo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si                                       sta                               ste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je                                      sta                                so</a:t>
            </a:r>
          </a:p>
        </p:txBody>
      </p:sp>
    </p:spTree>
    <p:extLst>
      <p:ext uri="{BB962C8B-B14F-4D97-AF65-F5344CB8AC3E}">
        <p14:creationId xmlns:p14="http://schemas.microsoft.com/office/powerpoint/2010/main" val="31752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2312DF-B64C-4231-9080-91769692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/>
              <a:t>In v pretekliku …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0B57A725-3A69-4F32-8EF5-750CEB2B7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949480"/>
              </p:ext>
            </p:extLst>
          </p:nvPr>
        </p:nvGraphicFramePr>
        <p:xfrm>
          <a:off x="1046747" y="2103437"/>
          <a:ext cx="10078453" cy="347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53">
                  <a:extLst>
                    <a:ext uri="{9D8B030D-6E8A-4147-A177-3AD203B41FA5}">
                      <a16:colId xmlns:a16="http://schemas.microsoft.com/office/drawing/2014/main" val="258199822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1102975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0009595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98132386"/>
                    </a:ext>
                  </a:extLst>
                </a:gridCol>
              </a:tblGrid>
              <a:tr h="695843">
                <a:tc rowSpan="2">
                  <a:txBody>
                    <a:bodyPr/>
                    <a:lstStyle/>
                    <a:p>
                      <a:r>
                        <a:rPr lang="sl-SI" dirty="0"/>
                        <a:t>OSEBA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l-SI" dirty="0"/>
                        <a:t>                                         ŠTEVILO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388676"/>
                  </a:ext>
                </a:extLst>
              </a:tr>
              <a:tr h="695843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EDNINA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DVOJINA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MNOŽINA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50499"/>
                  </a:ext>
                </a:extLst>
              </a:tr>
              <a:tr h="695843">
                <a:tc>
                  <a:txBody>
                    <a:bodyPr/>
                    <a:lstStyle/>
                    <a:p>
                      <a:r>
                        <a:rPr lang="sl-SI" dirty="0"/>
                        <a:t>1.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28996"/>
                  </a:ext>
                </a:extLst>
              </a:tr>
              <a:tr h="695843">
                <a:tc>
                  <a:txBody>
                    <a:bodyPr/>
                    <a:lstStyle/>
                    <a:p>
                      <a:r>
                        <a:rPr lang="sl-SI" dirty="0"/>
                        <a:t>2.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935151"/>
                  </a:ext>
                </a:extLst>
              </a:tr>
              <a:tr h="695843">
                <a:tc>
                  <a:txBody>
                    <a:bodyPr/>
                    <a:lstStyle/>
                    <a:p>
                      <a:r>
                        <a:rPr lang="sl-SI" dirty="0"/>
                        <a:t>3.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882523"/>
                  </a:ext>
                </a:extLst>
              </a:tr>
            </a:tbl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94079E1-A987-44A2-89CB-525969CBEECA}"/>
              </a:ext>
            </a:extLst>
          </p:cNvPr>
          <p:cNvSpPr txBox="1"/>
          <p:nvPr/>
        </p:nvSpPr>
        <p:spPr>
          <a:xfrm>
            <a:off x="3644347" y="3429000"/>
            <a:ext cx="6626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sem bil                                  sva bila                             smo bili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si bil                                       sta bila                             ste bili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je bil                                      sta bila                               so bili</a:t>
            </a:r>
          </a:p>
        </p:txBody>
      </p:sp>
    </p:spTree>
    <p:extLst>
      <p:ext uri="{BB962C8B-B14F-4D97-AF65-F5344CB8AC3E}">
        <p14:creationId xmlns:p14="http://schemas.microsoft.com/office/powerpoint/2010/main" val="30418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102A43-8A47-4836-B951-18E18212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/>
              <a:t>… in še v prihodnjiku.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A16DBF99-4845-450D-A79A-D2D90E14E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078787"/>
              </p:ext>
            </p:extLst>
          </p:nvPr>
        </p:nvGraphicFramePr>
        <p:xfrm>
          <a:off x="1937083" y="1937084"/>
          <a:ext cx="8317834" cy="324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16">
                  <a:extLst>
                    <a:ext uri="{9D8B030D-6E8A-4147-A177-3AD203B41FA5}">
                      <a16:colId xmlns:a16="http://schemas.microsoft.com/office/drawing/2014/main" val="4090552253"/>
                    </a:ext>
                  </a:extLst>
                </a:gridCol>
                <a:gridCol w="2043606">
                  <a:extLst>
                    <a:ext uri="{9D8B030D-6E8A-4147-A177-3AD203B41FA5}">
                      <a16:colId xmlns:a16="http://schemas.microsoft.com/office/drawing/2014/main" val="2073020722"/>
                    </a:ext>
                  </a:extLst>
                </a:gridCol>
                <a:gridCol w="2043606">
                  <a:extLst>
                    <a:ext uri="{9D8B030D-6E8A-4147-A177-3AD203B41FA5}">
                      <a16:colId xmlns:a16="http://schemas.microsoft.com/office/drawing/2014/main" val="1847824835"/>
                    </a:ext>
                  </a:extLst>
                </a:gridCol>
                <a:gridCol w="2043606">
                  <a:extLst>
                    <a:ext uri="{9D8B030D-6E8A-4147-A177-3AD203B41FA5}">
                      <a16:colId xmlns:a16="http://schemas.microsoft.com/office/drawing/2014/main" val="3991586676"/>
                    </a:ext>
                  </a:extLst>
                </a:gridCol>
              </a:tblGrid>
              <a:tr h="456501">
                <a:tc rowSpan="2">
                  <a:txBody>
                    <a:bodyPr/>
                    <a:lstStyle/>
                    <a:p>
                      <a:r>
                        <a:rPr lang="sl-SI" dirty="0"/>
                        <a:t>OSEBA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l-SI" dirty="0"/>
                        <a:t>                                          ŠTEVILO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88675"/>
                  </a:ext>
                </a:extLst>
              </a:tr>
              <a:tr h="696502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EDNINA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DVOJINA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MNOŽINA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900911"/>
                  </a:ext>
                </a:extLst>
              </a:tr>
              <a:tr h="69650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sl-SI" dirty="0"/>
                        <a:t>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80380"/>
                  </a:ext>
                </a:extLst>
              </a:tr>
              <a:tr h="696502">
                <a:tc>
                  <a:txBody>
                    <a:bodyPr/>
                    <a:lstStyle/>
                    <a:p>
                      <a:r>
                        <a:rPr lang="sl-SI" dirty="0"/>
                        <a:t>2.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80784"/>
                  </a:ext>
                </a:extLst>
              </a:tr>
              <a:tr h="696502">
                <a:tc>
                  <a:txBody>
                    <a:bodyPr/>
                    <a:lstStyle/>
                    <a:p>
                      <a:r>
                        <a:rPr lang="sl-SI" dirty="0"/>
                        <a:t>3.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097220"/>
                  </a:ext>
                </a:extLst>
              </a:tr>
            </a:tbl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5DED8A7-6AD4-4603-9E9F-C4A073AA18F9}"/>
              </a:ext>
            </a:extLst>
          </p:cNvPr>
          <p:cNvSpPr txBox="1"/>
          <p:nvPr/>
        </p:nvSpPr>
        <p:spPr>
          <a:xfrm>
            <a:off x="1066800" y="5529552"/>
            <a:ext cx="1033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Pazi: </a:t>
            </a:r>
            <a:r>
              <a:rPr lang="sl-SI" sz="4000" b="1" dirty="0">
                <a:solidFill>
                  <a:srgbClr val="FF0000"/>
                </a:solidFill>
              </a:rPr>
              <a:t>NAPAČNO: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sz="2400" b="1" dirty="0">
                <a:solidFill>
                  <a:srgbClr val="FF0000"/>
                </a:solidFill>
              </a:rPr>
              <a:t>BOM BIL, BOŠ BIL …</a:t>
            </a:r>
          </a:p>
        </p:txBody>
      </p:sp>
      <p:pic>
        <p:nvPicPr>
          <p:cNvPr id="8" name="Grafika 7" descr="Zapri">
            <a:extLst>
              <a:ext uri="{FF2B5EF4-FFF2-40B4-BE49-F238E27FC236}">
                <a16:creationId xmlns:a16="http://schemas.microsoft.com/office/drawing/2014/main" id="{40B82F98-DD5D-4EBD-93F1-FCAE7826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0243" y="5399267"/>
            <a:ext cx="914400" cy="9144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53C85DD-F9BC-48A7-9B58-A9069032E757}"/>
              </a:ext>
            </a:extLst>
          </p:cNvPr>
          <p:cNvSpPr txBox="1"/>
          <p:nvPr/>
        </p:nvSpPr>
        <p:spPr>
          <a:xfrm>
            <a:off x="4161183" y="3148268"/>
            <a:ext cx="6626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bom                             bova                              bomo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boš                               bosta                              boste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bo                                bosta                              bodo</a:t>
            </a:r>
          </a:p>
        </p:txBody>
      </p:sp>
    </p:spTree>
    <p:extLst>
      <p:ext uri="{BB962C8B-B14F-4D97-AF65-F5344CB8AC3E}">
        <p14:creationId xmlns:p14="http://schemas.microsoft.com/office/powerpoint/2010/main" val="39880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53ACCF6-92CA-4880-82BD-5E76BD1F014C}"/>
              </a:ext>
            </a:extLst>
          </p:cNvPr>
          <p:cNvSpPr txBox="1"/>
          <p:nvPr/>
        </p:nvSpPr>
        <p:spPr>
          <a:xfrm>
            <a:off x="4455887" y="769256"/>
            <a:ext cx="362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Velelni naklon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C94E4F0-D532-4442-96D6-B885B3B901BB}"/>
              </a:ext>
            </a:extLst>
          </p:cNvPr>
          <p:cNvSpPr/>
          <p:nvPr/>
        </p:nvSpPr>
        <p:spPr>
          <a:xfrm>
            <a:off x="587829" y="1704592"/>
            <a:ext cx="113646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Velelni naklon </a:t>
            </a:r>
            <a:r>
              <a:rPr lang="sl-SI" sz="2400" b="1" dirty="0"/>
              <a:t>je glagolska oblika, s katero komu kaj </a:t>
            </a:r>
            <a:r>
              <a:rPr lang="sl-SI" sz="2400" b="1" dirty="0">
                <a:solidFill>
                  <a:srgbClr val="C00000"/>
                </a:solidFill>
              </a:rPr>
              <a:t>velevamo</a:t>
            </a:r>
            <a:r>
              <a:rPr lang="sl-SI" sz="2400" b="1" dirty="0"/>
              <a:t>, torej nekomu kaj </a:t>
            </a:r>
            <a:r>
              <a:rPr lang="sl-SI" sz="2400" b="1" dirty="0">
                <a:solidFill>
                  <a:srgbClr val="C00000"/>
                </a:solidFill>
              </a:rPr>
              <a:t>svetujemo</a:t>
            </a:r>
            <a:r>
              <a:rPr lang="sl-SI" sz="2400" b="1" dirty="0"/>
              <a:t>, ga k čemu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>
                <a:solidFill>
                  <a:srgbClr val="C00000"/>
                </a:solidFill>
              </a:rPr>
              <a:t>pozivamo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/>
              <a:t>ali mu </a:t>
            </a:r>
            <a:r>
              <a:rPr lang="sl-SI" sz="2400" b="1" dirty="0">
                <a:solidFill>
                  <a:srgbClr val="C00000"/>
                </a:solidFill>
              </a:rPr>
              <a:t>ukazujemo</a:t>
            </a:r>
            <a:r>
              <a:rPr lang="sl-SI" sz="2400" b="1" dirty="0"/>
              <a:t>.</a:t>
            </a:r>
          </a:p>
          <a:p>
            <a:endParaRPr lang="sl-SI" sz="2400" b="1" dirty="0"/>
          </a:p>
          <a:p>
            <a:r>
              <a:rPr lang="sl-SI" sz="2400" b="1" dirty="0">
                <a:solidFill>
                  <a:srgbClr val="C00000"/>
                </a:solidFill>
              </a:rPr>
              <a:t>Pridi </a:t>
            </a:r>
            <a:r>
              <a:rPr lang="sl-SI" sz="2400" b="1" dirty="0"/>
              <a:t>sem!</a:t>
            </a:r>
          </a:p>
          <a:p>
            <a:r>
              <a:rPr lang="sl-SI" sz="2400" b="1" dirty="0">
                <a:solidFill>
                  <a:srgbClr val="C00000"/>
                </a:solidFill>
              </a:rPr>
              <a:t>Pokličite</a:t>
            </a:r>
            <a:r>
              <a:rPr lang="sl-SI" sz="2400" b="1" dirty="0"/>
              <a:t> zdravnika.</a:t>
            </a:r>
          </a:p>
          <a:p>
            <a:r>
              <a:rPr lang="sl-SI" sz="2400" b="1" dirty="0"/>
              <a:t>Ne </a:t>
            </a:r>
            <a:r>
              <a:rPr lang="sl-SI" sz="2400" b="1" dirty="0">
                <a:solidFill>
                  <a:srgbClr val="C00000"/>
                </a:solidFill>
              </a:rPr>
              <a:t>ukazuj</a:t>
            </a:r>
            <a:r>
              <a:rPr lang="sl-SI" sz="2400" b="1" dirty="0"/>
              <a:t> mi!</a:t>
            </a:r>
          </a:p>
          <a:p>
            <a:r>
              <a:rPr lang="sl-SI" sz="2400" b="1" dirty="0">
                <a:solidFill>
                  <a:srgbClr val="C00000"/>
                </a:solidFill>
              </a:rPr>
              <a:t>Odprimo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/>
              <a:t>okna.</a:t>
            </a:r>
          </a:p>
          <a:p>
            <a:endParaRPr lang="sl-SI" sz="2400" b="1" dirty="0"/>
          </a:p>
          <a:p>
            <a:endParaRPr lang="sl-SI" sz="2400" dirty="0"/>
          </a:p>
        </p:txBody>
      </p:sp>
      <p:pic>
        <p:nvPicPr>
          <p:cNvPr id="6" name="Slika 5" descr="Slika, ki vsebuje besede risba&#10;&#10;Opis je samodejno ustvarjen">
            <a:extLst>
              <a:ext uri="{FF2B5EF4-FFF2-40B4-BE49-F238E27FC236}">
                <a16:creationId xmlns:a16="http://schemas.microsoft.com/office/drawing/2014/main" id="{25EA28FB-E7FA-4F61-8D43-AB96F626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457" y="2993595"/>
            <a:ext cx="2272698" cy="292765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3E56109-09A9-4598-A5A2-B12703B8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687" y="3667898"/>
            <a:ext cx="2577663" cy="22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4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5F0C39-00FD-4F68-B66D-D6B77A1F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400" b="1" dirty="0"/>
              <a:t>Velelni naklon je možen samo v sedanjiku, saj ne moremo nekomu ukazovati v preteklost ali prihodnost. Prav tako ni možen v vseh osebah.</a:t>
            </a:r>
            <a:br>
              <a:rPr lang="sl-SI" sz="2400" b="1" dirty="0"/>
            </a:br>
            <a:br>
              <a:rPr lang="sl-SI" sz="2400" b="1" dirty="0"/>
            </a:br>
            <a:r>
              <a:rPr lang="sl-SI" sz="2400" b="1" dirty="0"/>
              <a:t>Spregaj glagol BITI v velelnem naklonu.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16A987-D16A-47F6-BDB0-5B687AB83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045609"/>
              </p:ext>
            </p:extLst>
          </p:nvPr>
        </p:nvGraphicFramePr>
        <p:xfrm>
          <a:off x="1050758" y="2129590"/>
          <a:ext cx="10058400" cy="288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53">
                  <a:extLst>
                    <a:ext uri="{9D8B030D-6E8A-4147-A177-3AD203B41FA5}">
                      <a16:colId xmlns:a16="http://schemas.microsoft.com/office/drawing/2014/main" val="150310096"/>
                    </a:ext>
                  </a:extLst>
                </a:gridCol>
                <a:gridCol w="2494547">
                  <a:extLst>
                    <a:ext uri="{9D8B030D-6E8A-4147-A177-3AD203B41FA5}">
                      <a16:colId xmlns:a16="http://schemas.microsoft.com/office/drawing/2014/main" val="262424239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4424557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6486721"/>
                    </a:ext>
                  </a:extLst>
                </a:gridCol>
              </a:tblGrid>
              <a:tr h="745957">
                <a:tc rowSpan="2">
                  <a:txBody>
                    <a:bodyPr/>
                    <a:lstStyle/>
                    <a:p>
                      <a:r>
                        <a:rPr lang="sl-SI" dirty="0"/>
                        <a:t>OSEBA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l-SI" dirty="0"/>
                        <a:t>                                       ŠTEVILO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47366"/>
                  </a:ext>
                </a:extLst>
              </a:tr>
              <a:tr h="589547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EDNINA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DVOJINA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MNOŽINA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851649"/>
                  </a:ext>
                </a:extLst>
              </a:tr>
              <a:tr h="58954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sl-SI" dirty="0"/>
                        <a:t>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118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/>
                        <a:t>2.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226550"/>
                  </a:ext>
                </a:extLst>
              </a:tr>
              <a:tr h="589547">
                <a:tc>
                  <a:txBody>
                    <a:bodyPr/>
                    <a:lstStyle/>
                    <a:p>
                      <a:r>
                        <a:rPr lang="sl-SI" dirty="0"/>
                        <a:t>3. OSEBA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90709"/>
                  </a:ext>
                </a:extLst>
              </a:tr>
            </a:tbl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E5EFCBA-FD28-444D-A22A-B7BA06A9575B}"/>
              </a:ext>
            </a:extLst>
          </p:cNvPr>
          <p:cNvSpPr txBox="1"/>
          <p:nvPr/>
        </p:nvSpPr>
        <p:spPr>
          <a:xfrm>
            <a:off x="1239253" y="5582653"/>
            <a:ext cx="978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Si opazil? Velelni naklon ne obstaja v </a:t>
            </a:r>
            <a:r>
              <a:rPr lang="sl-SI" u="sng" dirty="0">
                <a:solidFill>
                  <a:srgbClr val="FF0000"/>
                </a:solidFill>
              </a:rPr>
              <a:t>1. osebi ednine in v 3. osebi</a:t>
            </a:r>
            <a:r>
              <a:rPr lang="sl-SI" dirty="0">
                <a:solidFill>
                  <a:srgbClr val="FF0000"/>
                </a:solidFill>
              </a:rPr>
              <a:t>, ker nekomu, ki ga ni zraven, ne moremo ukazovati</a:t>
            </a:r>
            <a:r>
              <a:rPr lang="sl-SI" dirty="0"/>
              <a:t>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7E47F4E-79E0-4512-B23D-C8DE5E0205D1}"/>
              </a:ext>
            </a:extLst>
          </p:cNvPr>
          <p:cNvSpPr txBox="1"/>
          <p:nvPr/>
        </p:nvSpPr>
        <p:spPr>
          <a:xfrm>
            <a:off x="3670852" y="3264975"/>
            <a:ext cx="6626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dirty="0"/>
              <a:t>/                                        bodiva                             bodimo</a:t>
            </a:r>
          </a:p>
          <a:p>
            <a:endParaRPr lang="sl-SI" dirty="0"/>
          </a:p>
          <a:p>
            <a:r>
              <a:rPr lang="sl-SI" dirty="0"/>
              <a:t>bodi                                  bodita                              bodite</a:t>
            </a:r>
          </a:p>
          <a:p>
            <a:r>
              <a:rPr lang="sl-SI" dirty="0"/>
              <a:t>     </a:t>
            </a:r>
          </a:p>
          <a:p>
            <a:r>
              <a:rPr lang="sl-SI" dirty="0"/>
              <a:t>/                                           /                                        /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237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DDB5443-665D-4705-B4F7-380F71FC2A6B}"/>
              </a:ext>
            </a:extLst>
          </p:cNvPr>
          <p:cNvSpPr txBox="1"/>
          <p:nvPr/>
        </p:nvSpPr>
        <p:spPr>
          <a:xfrm>
            <a:off x="1299411" y="1130968"/>
            <a:ext cx="96733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Ko postavljamo glagole v velelni naklon, moramo biti pri določenih glagolih previdni, saj jih pogosto uporabljamo narobe.</a:t>
            </a:r>
          </a:p>
          <a:p>
            <a:endParaRPr lang="sl-SI" sz="2400" b="1" dirty="0"/>
          </a:p>
          <a:p>
            <a:r>
              <a:rPr lang="sl-SI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 ! !</a:t>
            </a:r>
          </a:p>
          <a:p>
            <a:endParaRPr lang="sl-SI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sl-S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nedoločnik    velelni naklon (2. os., </a:t>
            </a:r>
            <a:r>
              <a:rPr lang="sl-SI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</a:t>
            </a:r>
            <a:r>
              <a:rPr lang="sl-S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</a:p>
          <a:p>
            <a:endParaRPr lang="sl-SI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teči                   teci</a:t>
            </a:r>
          </a:p>
          <a:p>
            <a:r>
              <a:rPr lang="sl-S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striči                  strizi</a:t>
            </a:r>
          </a:p>
          <a:p>
            <a:r>
              <a:rPr lang="sl-S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peči                  peci</a:t>
            </a:r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FF3DDC1E-2DA4-41C2-9ECE-48290CD962A7}"/>
              </a:ext>
            </a:extLst>
          </p:cNvPr>
          <p:cNvSpPr/>
          <p:nvPr/>
        </p:nvSpPr>
        <p:spPr>
          <a:xfrm flipV="1">
            <a:off x="2346150" y="4983082"/>
            <a:ext cx="601579" cy="108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FD6C56B0-5A77-450C-B492-F53A81339C99}"/>
              </a:ext>
            </a:extLst>
          </p:cNvPr>
          <p:cNvSpPr/>
          <p:nvPr/>
        </p:nvSpPr>
        <p:spPr>
          <a:xfrm>
            <a:off x="2346152" y="5727032"/>
            <a:ext cx="601579" cy="108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4EE92B62-CB4C-4B4B-B2AD-AFEBB3DE37EB}"/>
              </a:ext>
            </a:extLst>
          </p:cNvPr>
          <p:cNvSpPr/>
          <p:nvPr/>
        </p:nvSpPr>
        <p:spPr>
          <a:xfrm>
            <a:off x="2346150" y="5350845"/>
            <a:ext cx="601579" cy="108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F3F7C1D8-6770-4336-97B1-A94E30B5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60" y="2057179"/>
            <a:ext cx="2467508" cy="42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1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1691</TotalTime>
  <Words>692</Words>
  <Application>Microsoft Office PowerPoint</Application>
  <PresentationFormat>Širokozaslonsko</PresentationFormat>
  <Paragraphs>166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Garamond</vt:lpstr>
      <vt:lpstr>Microsoft Sans Serif</vt:lpstr>
      <vt:lpstr>Times New Roman</vt:lpstr>
      <vt:lpstr>Milo</vt:lpstr>
      <vt:lpstr>GLAGOLSKI NAKLON</vt:lpstr>
      <vt:lpstr>PowerPointova predstavitev</vt:lpstr>
      <vt:lpstr>PowerPointova predstavitev</vt:lpstr>
      <vt:lpstr>Povedni naklon uporabljamo najpogosteje in je možen v vseh osebah, številih in časih.  Spregaj glagol BITI v sedanjiku.</vt:lpstr>
      <vt:lpstr>In v pretekliku …</vt:lpstr>
      <vt:lpstr>… in še v prihodnjiku.</vt:lpstr>
      <vt:lpstr>PowerPointova predstavitev</vt:lpstr>
      <vt:lpstr>Velelni naklon je možen samo v sedanjiku, saj ne moremo nekomu ukazovati v preteklost ali prihodnost. Prav tako ni možen v vseh osebah.  Spregaj glagol BITI v velelnem naklonu.</vt:lpstr>
      <vt:lpstr>PowerPointova predstavitev</vt:lpstr>
      <vt:lpstr>PowerPointova predstavitev</vt:lpstr>
      <vt:lpstr>Tudi pogojni naklon ne obstaja v vseh časih, pravzaprav ga uporabljamo samo še v sedanjiku. Obstaja še v pretekliku, toda ta oblika izginja iz sodobne slovenščine. Pogojni naklon tvorimo z besedico BI + deležnik na-L.  Spregaj glagol BITI še v pogojnem naklonu.</vt:lpstr>
      <vt:lpstr>Preden začneš z vajami v delovnem zvezku, ki se navezujejo na glagolski naklon, preveri svoje znanje.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GLAGOLSKI NAKLON</dc:title>
  <dc:creator>Mateja</dc:creator>
  <cp:lastModifiedBy>Mateja</cp:lastModifiedBy>
  <cp:revision>53</cp:revision>
  <dcterms:created xsi:type="dcterms:W3CDTF">2020-04-14T14:44:02Z</dcterms:created>
  <dcterms:modified xsi:type="dcterms:W3CDTF">2020-04-16T17:00:11Z</dcterms:modified>
</cp:coreProperties>
</file>